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64" r:id="rId5"/>
    <p:sldId id="270" r:id="rId6"/>
    <p:sldId id="337" r:id="rId7"/>
    <p:sldId id="336" r:id="rId8"/>
    <p:sldId id="340" r:id="rId9"/>
    <p:sldId id="341" r:id="rId10"/>
    <p:sldId id="342" r:id="rId11"/>
    <p:sldId id="343" r:id="rId12"/>
    <p:sldId id="345" r:id="rId13"/>
    <p:sldId id="347" r:id="rId14"/>
    <p:sldId id="348" r:id="rId15"/>
    <p:sldId id="350" r:id="rId17"/>
    <p:sldId id="351" r:id="rId18"/>
    <p:sldId id="352" r:id="rId19"/>
    <p:sldId id="353" r:id="rId20"/>
    <p:sldId id="355" r:id="rId21"/>
    <p:sldId id="356" r:id="rId22"/>
    <p:sldId id="357" r:id="rId23"/>
    <p:sldId id="359" r:id="rId24"/>
    <p:sldId id="358" r:id="rId25"/>
    <p:sldId id="360" r:id="rId26"/>
    <p:sldId id="361" r:id="rId27"/>
    <p:sldId id="362" r:id="rId28"/>
    <p:sldId id="363" r:id="rId29"/>
    <p:sldId id="364" r:id="rId30"/>
    <p:sldId id="366" r:id="rId31"/>
    <p:sldId id="365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6" r:id="rId40"/>
    <p:sldId id="374" r:id="rId41"/>
    <p:sldId id="377" r:id="rId42"/>
    <p:sldId id="375" r:id="rId43"/>
    <p:sldId id="378" r:id="rId44"/>
    <p:sldId id="37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1A24"/>
    <a:srgbClr val="1D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hyperlink" Target="https://github.com/duyongquan/LTSLAM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2" Type="http://schemas.openxmlformats.org/officeDocument/2006/relationships/notesSlide" Target="../notesSlides/notesSlide12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55.xml"/><Relationship Id="rId2" Type="http://schemas.openxmlformats.org/officeDocument/2006/relationships/tags" Target="../tags/tag37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8" Type="http://schemas.openxmlformats.org/officeDocument/2006/relationships/notesSlide" Target="../notesSlides/notesSlide20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4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20320" y="945515"/>
            <a:ext cx="12195810" cy="5729605"/>
            <a:chOff x="0" y="1445"/>
            <a:chExt cx="19206" cy="9023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1445"/>
              <a:ext cx="19206" cy="2086"/>
              <a:chOff x="0" y="1445"/>
              <a:chExt cx="19206" cy="2086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0" y="2423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4113" y="1974"/>
                <a:ext cx="10975" cy="9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zh-CN" sz="3200" b="1" i="1"/>
                  <a:t>MSCKF-VIO</a:t>
                </a:r>
                <a:endParaRPr lang="en-US" altLang="zh-CN" sz="3200" b="1" i="1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 flipV="1">
                <a:off x="15238" y="2430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15898" y="1445"/>
                <a:ext cx="2216" cy="2086"/>
              </a:xfrm>
              <a:prstGeom prst="ellipse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886" y="3278"/>
              <a:ext cx="12871" cy="4349"/>
              <a:chOff x="1886" y="3278"/>
              <a:chExt cx="12871" cy="4349"/>
            </a:xfrm>
          </p:grpSpPr>
          <p:pic>
            <p:nvPicPr>
              <p:cNvPr id="14" name="图片 13" descr="qq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67" y="3278"/>
                <a:ext cx="3390" cy="4349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886" y="4226"/>
                <a:ext cx="10467" cy="13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 b="1"/>
                  <a:t>Multi-State Constraint Kalman Filter</a:t>
                </a:r>
                <a:r>
                  <a:rPr lang="en-US" altLang="zh-CN" sz="2400" b="1"/>
                  <a:t> </a:t>
                </a:r>
                <a:r>
                  <a:rPr lang="zh-CN" altLang="en-US" sz="2400" b="1"/>
                  <a:t>for Vision-aided Inertial Navigation</a:t>
                </a:r>
                <a:endParaRPr lang="zh-CN" altLang="en-US" sz="4800" b="1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0" y="7616"/>
              <a:ext cx="19199" cy="1448"/>
              <a:chOff x="0" y="7616"/>
              <a:chExt cx="19199" cy="1448"/>
            </a:xfrm>
          </p:grpSpPr>
          <p:cxnSp>
            <p:nvCxnSpPr>
              <p:cNvPr id="8" name="直接连接符 7"/>
              <p:cNvCxnSpPr/>
              <p:nvPr/>
            </p:nvCxnSpPr>
            <p:spPr>
              <a:xfrm flipV="1">
                <a:off x="0" y="8341"/>
                <a:ext cx="19199" cy="10"/>
              </a:xfrm>
              <a:prstGeom prst="line">
                <a:avLst/>
              </a:prstGeom>
              <a:ln w="22225" cmpd="sng">
                <a:solidFill>
                  <a:schemeClr val="bg2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3504" y="7616"/>
                <a:ext cx="1199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/>
                  <a:t>Mar 12th, 2022 </a:t>
                </a:r>
                <a:r>
                  <a:rPr lang="en-US" altLang="zh-CN" sz="2400" b="1">
                    <a:solidFill>
                      <a:srgbClr val="00B050"/>
                    </a:solidFill>
                    <a:hlinkClick r:id="rId3" action="ppaction://hlinkfile"/>
                  </a:rPr>
                  <a:t>https://github.com/duyongquan/LTSLAM</a:t>
                </a:r>
                <a:endParaRPr lang="en-US" altLang="zh-CN" sz="2400" b="1">
                  <a:solidFill>
                    <a:srgbClr val="00B050"/>
                  </a:solidFill>
                  <a:hlinkClick r:id="rId3" action="ppaction://hlinkfile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886" y="7627"/>
                <a:ext cx="1513" cy="143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5" y="7738"/>
                <a:ext cx="795" cy="1215"/>
              </a:xfrm>
              <a:prstGeom prst="rect">
                <a:avLst/>
              </a:prstGeom>
            </p:spPr>
          </p:pic>
        </p:grpSp>
        <p:grpSp>
          <p:nvGrpSpPr>
            <p:cNvPr id="26" name="组合 25"/>
            <p:cNvGrpSpPr/>
            <p:nvPr/>
          </p:nvGrpSpPr>
          <p:grpSpPr>
            <a:xfrm>
              <a:off x="12922" y="9355"/>
              <a:ext cx="5732" cy="1113"/>
              <a:chOff x="12922" y="9355"/>
              <a:chExt cx="5732" cy="111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4342" y="9355"/>
                <a:ext cx="4312" cy="1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D2B3B"/>
                    </a:solidFill>
                    <a:sym typeface="+mn-ea"/>
                  </a:rPr>
                  <a:t>AibotBeginer </a:t>
                </a:r>
                <a:r>
                  <a:rPr lang="zh-CN" altLang="en-US" sz="2000" b="1">
                    <a:solidFill>
                      <a:srgbClr val="1D2B3B"/>
                    </a:solidFill>
                    <a:sym typeface="+mn-ea"/>
                  </a:rPr>
                  <a:t>视觉</a:t>
                </a:r>
                <a:r>
                  <a:rPr lang="en-US" altLang="zh-CN" sz="2000" b="1">
                    <a:solidFill>
                      <a:srgbClr val="1D2B3B"/>
                    </a:solidFill>
                    <a:sym typeface="+mn-ea"/>
                  </a:rPr>
                  <a:t>SLAM</a:t>
                </a:r>
                <a:endParaRPr lang="en-US" altLang="zh-CN" sz="2000" b="1">
                  <a:solidFill>
                    <a:srgbClr val="1D2B3B"/>
                  </a:solidFill>
                </a:endParaRPr>
              </a:p>
              <a:p>
                <a:pPr algn="ctr"/>
                <a:r>
                  <a:rPr lang="en-US" altLang="zh-CN" sz="2000" b="1">
                    <a:solidFill>
                      <a:srgbClr val="801A24"/>
                    </a:solidFill>
                  </a:rPr>
                  <a:t>quandy2020@126.com</a:t>
                </a:r>
                <a:endParaRPr lang="en-US" altLang="zh-CN" sz="2000" b="1">
                  <a:solidFill>
                    <a:srgbClr val="801A24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2922" y="9355"/>
                <a:ext cx="1169" cy="1113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10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Python例子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" y="2277745"/>
            <a:ext cx="4498975" cy="32975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530" y="1296035"/>
            <a:ext cx="6898005" cy="526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368236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IMU Sensor</a:t>
            </a:r>
            <a:endParaRPr lang="en-US" altLang="zh-CN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336232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>
                <a:sym typeface="+mn-ea"/>
              </a:rPr>
              <a:t>IMU</a:t>
            </a:r>
            <a:r>
              <a:rPr lang="zh-CN" altLang="en-US" sz="5400">
                <a:sym typeface="+mn-ea"/>
              </a:rPr>
              <a:t>传感器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11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420995" cy="817880"/>
            <a:chOff x="-1" y="636"/>
            <a:chExt cx="853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12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36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IMU</a:t>
              </a:r>
              <a:r>
                <a:rPr lang="zh-CN" altLang="en-US" sz="4400">
                  <a:sym typeface="+mn-ea"/>
                </a:rPr>
                <a:t>传感器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Accelerometers(加速计)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25" y="2167255"/>
            <a:ext cx="9090660" cy="3200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425" y="3213735"/>
            <a:ext cx="2276475" cy="232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420995" cy="817880"/>
            <a:chOff x="-1" y="636"/>
            <a:chExt cx="853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12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36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IMU</a:t>
              </a:r>
              <a:r>
                <a:rPr lang="zh-CN" altLang="en-US" sz="4400">
                  <a:sym typeface="+mn-ea"/>
                </a:rPr>
                <a:t>传感器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Gyroscope(陀螺仪)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25" y="1950085"/>
            <a:ext cx="9191625" cy="4543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240" y="4678680"/>
            <a:ext cx="1919605" cy="1960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207708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Model</a:t>
            </a:r>
            <a:endParaRPr lang="en-US" altLang="zh-CN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29260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5400">
                <a:sym typeface="+mn-ea"/>
              </a:rPr>
              <a:t>运动模型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13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14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1347470"/>
            <a:ext cx="5382260" cy="2380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20" y="2258695"/>
            <a:ext cx="2409825" cy="40957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4751705" y="2258695"/>
            <a:ext cx="644525" cy="343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369695" y="3817378"/>
            <a:ext cx="5868670" cy="368300"/>
            <a:chOff x="1997075" y="2535873"/>
            <a:chExt cx="5868670" cy="368300"/>
          </a:xfrm>
        </p:grpSpPr>
        <p:sp>
          <p:nvSpPr>
            <p:cNvPr id="39" name="PA-文本框 18"/>
            <p:cNvSpPr txBox="1"/>
            <p:nvPr>
              <p:custDataLst>
                <p:tags r:id="rId3"/>
              </p:custDataLst>
            </p:nvPr>
          </p:nvSpPr>
          <p:spPr>
            <a:xfrm>
              <a:off x="2289810" y="2535873"/>
              <a:ext cx="5575935" cy="3683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dirty="0">
                  <a:sym typeface="+mn-ea"/>
                </a:rPr>
                <a:t>  矩阵形式</a:t>
              </a:r>
              <a:endParaRPr lang="en-US" altLang="zh-CN" dirty="0">
                <a:sym typeface="+mn-ea"/>
              </a:endParaRPr>
            </a:p>
          </p:txBody>
        </p:sp>
        <p:sp>
          <p:nvSpPr>
            <p:cNvPr id="40" name="PA-矩形 22"/>
            <p:cNvSpPr/>
            <p:nvPr>
              <p:custDataLst>
                <p:tags r:id="rId4"/>
              </p:custDataLst>
            </p:nvPr>
          </p:nvSpPr>
          <p:spPr>
            <a:xfrm>
              <a:off x="1997075" y="2609850"/>
              <a:ext cx="224790" cy="22225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dirty="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865" y="3728085"/>
            <a:ext cx="5181600" cy="309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15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549400"/>
            <a:ext cx="11112500" cy="411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16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930" y="1390650"/>
            <a:ext cx="8856345" cy="4806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17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485" y="1649095"/>
            <a:ext cx="10497820" cy="3896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18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5980" y="1054100"/>
            <a:ext cx="8417560" cy="5697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9655810" y="781685"/>
            <a:ext cx="2519680" cy="444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2865" y="325755"/>
            <a:ext cx="4556125" cy="817880"/>
            <a:chOff x="-1" y="636"/>
            <a:chExt cx="7175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latin typeface="Microsoft YaHei" panose="020B0503020204020204" charset="-122"/>
                  <a:ea typeface="Microsoft YaHei" panose="020B0503020204020204" charset="-122"/>
                </a:rPr>
                <a:t>2</a:t>
              </a:r>
              <a:endParaRPr lang="en-US" altLang="zh-CN" sz="48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007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/>
                <a:t>Outline</a:t>
              </a:r>
              <a:endParaRPr lang="en-US" altLang="zh-CN" sz="4400" b="1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48765" y="1316990"/>
            <a:ext cx="5951855" cy="460375"/>
            <a:chOff x="2501" y="7053"/>
            <a:chExt cx="9373" cy="725"/>
          </a:xfrm>
        </p:grpSpPr>
        <p:grpSp>
          <p:nvGrpSpPr>
            <p:cNvPr id="27" name="组合 26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/>
                <a:t>简介</a:t>
              </a:r>
              <a:endParaRPr lang="en-US" altLang="zh-CN" sz="240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548765" y="1967230"/>
            <a:ext cx="5951855" cy="460375"/>
            <a:chOff x="2501" y="7053"/>
            <a:chExt cx="9373" cy="725"/>
          </a:xfrm>
        </p:grpSpPr>
        <p:grpSp>
          <p:nvGrpSpPr>
            <p:cNvPr id="35" name="组合 34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/>
                <a:t>卡尔曼滤波</a:t>
              </a:r>
              <a:endParaRPr lang="en-US" altLang="zh-CN" sz="240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548765" y="2617470"/>
            <a:ext cx="5951855" cy="460375"/>
            <a:chOff x="2501" y="7053"/>
            <a:chExt cx="9373" cy="725"/>
          </a:xfrm>
        </p:grpSpPr>
        <p:grpSp>
          <p:nvGrpSpPr>
            <p:cNvPr id="70" name="组合 69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/>
                <a:t>IMU</a:t>
              </a:r>
              <a:r>
                <a:rPr lang="zh-CN" altLang="en-US" sz="2400"/>
                <a:t>传感器</a:t>
              </a:r>
              <a:endParaRPr lang="zh-CN" altLang="en-US" sz="240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548765" y="3267710"/>
            <a:ext cx="5951855" cy="460375"/>
            <a:chOff x="2501" y="7053"/>
            <a:chExt cx="9373" cy="725"/>
          </a:xfrm>
        </p:grpSpPr>
        <p:grpSp>
          <p:nvGrpSpPr>
            <p:cNvPr id="80" name="组合 79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sz="2400"/>
                <a:t>运动模型</a:t>
              </a:r>
              <a:endParaRPr sz="240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548765" y="3917950"/>
            <a:ext cx="5951855" cy="460375"/>
            <a:chOff x="2501" y="7053"/>
            <a:chExt cx="9373" cy="725"/>
          </a:xfrm>
        </p:grpSpPr>
        <p:grpSp>
          <p:nvGrpSpPr>
            <p:cNvPr id="85" name="组合 84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3237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sz="2400"/>
                <a:t>计算机视觉</a:t>
              </a:r>
              <a:endParaRPr lang="zh-CN" sz="2400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548765" y="4568190"/>
            <a:ext cx="5952490" cy="460375"/>
            <a:chOff x="2501" y="7053"/>
            <a:chExt cx="9374" cy="725"/>
          </a:xfrm>
        </p:grpSpPr>
        <p:grpSp>
          <p:nvGrpSpPr>
            <p:cNvPr id="90" name="组合 89"/>
            <p:cNvGrpSpPr/>
            <p:nvPr/>
          </p:nvGrpSpPr>
          <p:grpSpPr>
            <a:xfrm>
              <a:off x="2501" y="7159"/>
              <a:ext cx="522" cy="510"/>
              <a:chOff x="3085" y="2274"/>
              <a:chExt cx="522" cy="510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3238" y="7053"/>
              <a:ext cx="8637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400"/>
                <a:t>MSCKF</a:t>
              </a:r>
              <a:endParaRPr lang="en-US" altLang="zh-CN" sz="24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19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98930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状态转移矩阵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2149475"/>
            <a:ext cx="10459085" cy="2558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370" y="4925695"/>
            <a:ext cx="5000625" cy="77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20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" y="1670685"/>
            <a:ext cx="10039350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21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095" y="1221740"/>
            <a:ext cx="8382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22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690" y="2237740"/>
            <a:ext cx="4544060" cy="26854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170" y="403860"/>
            <a:ext cx="4124325" cy="635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065395" cy="817880"/>
            <a:chOff x="-1" y="636"/>
            <a:chExt cx="797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23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380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4400">
                  <a:sym typeface="+mn-ea"/>
                </a:rPr>
                <a:t>运动模型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2362835"/>
            <a:ext cx="4544060" cy="2685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135" y="1554480"/>
            <a:ext cx="6867525" cy="460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546036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Computer Vision</a:t>
            </a:r>
            <a:endParaRPr lang="en-US" altLang="zh-CN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3611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sz="5400">
                <a:sym typeface="+mn-ea"/>
              </a:rPr>
              <a:t>计算机视觉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24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25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针孔模型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588135" y="2081288"/>
            <a:ext cx="7774940" cy="460375"/>
            <a:chOff x="1588135" y="1595120"/>
            <a:chExt cx="7774940" cy="460375"/>
          </a:xfrm>
        </p:grpSpPr>
        <p:sp>
          <p:nvSpPr>
            <p:cNvPr id="4" name="PA-文本框 11"/>
            <p:cNvSpPr txBox="1"/>
            <p:nvPr>
              <p:custDataLst>
                <p:tags r:id="rId5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图像畸变失真</a:t>
              </a:r>
              <a:endParaRPr lang="zh-CN" altLang="en-US" sz="2400" dirty="0"/>
            </a:p>
          </p:txBody>
        </p:sp>
        <p:grpSp>
          <p:nvGrpSpPr>
            <p:cNvPr id="9" name="PA-组合 12"/>
            <p:cNvGrpSpPr/>
            <p:nvPr>
              <p:custDataLst>
                <p:tags r:id="rId6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14" name="PA-椭圆 36"/>
              <p:cNvSpPr/>
              <p:nvPr>
                <p:custDataLst>
                  <p:tags r:id="rId7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PA-椭圆 37"/>
              <p:cNvSpPr/>
              <p:nvPr>
                <p:custDataLst>
                  <p:tags r:id="rId8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588135" y="2808998"/>
            <a:ext cx="7774940" cy="460375"/>
            <a:chOff x="1588135" y="1595120"/>
            <a:chExt cx="7774940" cy="460375"/>
          </a:xfrm>
        </p:grpSpPr>
        <p:sp>
          <p:nvSpPr>
            <p:cNvPr id="17" name="PA-文本框 11"/>
            <p:cNvSpPr txBox="1"/>
            <p:nvPr>
              <p:custDataLst>
                <p:tags r:id="rId9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三角化</a:t>
              </a:r>
              <a:endParaRPr lang="zh-CN" altLang="en-US" sz="2400" dirty="0"/>
            </a:p>
          </p:txBody>
        </p:sp>
        <p:grpSp>
          <p:nvGrpSpPr>
            <p:cNvPr id="18" name="PA-组合 12"/>
            <p:cNvGrpSpPr/>
            <p:nvPr>
              <p:custDataLst>
                <p:tags r:id="rId10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19" name="PA-椭圆 36"/>
              <p:cNvSpPr/>
              <p:nvPr>
                <p:custDataLst>
                  <p:tags r:id="rId11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PA-椭圆 37"/>
              <p:cNvSpPr/>
              <p:nvPr>
                <p:custDataLst>
                  <p:tags r:id="rId12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588135" y="3536708"/>
            <a:ext cx="7774940" cy="460375"/>
            <a:chOff x="1588135" y="1595120"/>
            <a:chExt cx="7774940" cy="460375"/>
          </a:xfrm>
        </p:grpSpPr>
        <p:sp>
          <p:nvSpPr>
            <p:cNvPr id="22" name="PA-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特征点检测</a:t>
              </a:r>
              <a:endParaRPr lang="zh-CN" altLang="en-US" sz="2400" dirty="0"/>
            </a:p>
          </p:txBody>
        </p:sp>
        <p:grpSp>
          <p:nvGrpSpPr>
            <p:cNvPr id="23" name="PA-组合 12"/>
            <p:cNvGrpSpPr/>
            <p:nvPr>
              <p:custDataLst>
                <p:tags r:id="rId14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4" name="PA-椭圆 36"/>
              <p:cNvSpPr/>
              <p:nvPr>
                <p:custDataLst>
                  <p:tags r:id="rId15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PA-椭圆 37"/>
              <p:cNvSpPr/>
              <p:nvPr>
                <p:custDataLst>
                  <p:tags r:id="rId16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588135" y="4264418"/>
            <a:ext cx="7774305" cy="460375"/>
            <a:chOff x="1588135" y="1595120"/>
            <a:chExt cx="7774305" cy="460375"/>
          </a:xfrm>
        </p:grpSpPr>
        <p:sp>
          <p:nvSpPr>
            <p:cNvPr id="27" name="PA-文本框 11"/>
            <p:cNvSpPr txBox="1"/>
            <p:nvPr>
              <p:custDataLst>
                <p:tags r:id="rId17"/>
              </p:custDataLst>
            </p:nvPr>
          </p:nvSpPr>
          <p:spPr>
            <a:xfrm>
              <a:off x="2054860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Gauss-Newton Minimization</a:t>
              </a:r>
              <a:endParaRPr lang="zh-CN" altLang="en-US" sz="2400" dirty="0"/>
            </a:p>
          </p:txBody>
        </p:sp>
        <p:grpSp>
          <p:nvGrpSpPr>
            <p:cNvPr id="28" name="PA-组合 12"/>
            <p:cNvGrpSpPr/>
            <p:nvPr>
              <p:custDataLst>
                <p:tags r:id="rId18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9" name="PA-椭圆 36"/>
              <p:cNvSpPr/>
              <p:nvPr>
                <p:custDataLst>
                  <p:tags r:id="rId19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PA-椭圆 37"/>
              <p:cNvSpPr/>
              <p:nvPr>
                <p:custDataLst>
                  <p:tags r:id="rId20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26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针孔模型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595" y="1937385"/>
            <a:ext cx="7750175" cy="457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27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针孔模型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2106295"/>
            <a:ext cx="4105275" cy="3705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230" y="2040890"/>
            <a:ext cx="4371975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28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图像畸变失真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1936750"/>
            <a:ext cx="4048125" cy="2009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495" y="3946525"/>
            <a:ext cx="2832100" cy="2806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rcRect b="1494"/>
          <a:stretch>
            <a:fillRect/>
          </a:stretch>
        </p:blipFill>
        <p:spPr>
          <a:xfrm>
            <a:off x="6602730" y="1493520"/>
            <a:ext cx="3968115" cy="519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415544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Introduction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15544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>
                <a:sym typeface="+mn-ea"/>
              </a:rPr>
              <a:t>简介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Microsoft YaHei" panose="020B0503020204020204" charset="-122"/>
                <a:ea typeface="Microsoft YaHei" panose="020B0503020204020204" charset="-122"/>
              </a:rPr>
              <a:t>3</a:t>
            </a:r>
            <a:endParaRPr lang="en-US" altLang="zh-CN" sz="4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29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三角化</a:t>
              </a:r>
              <a:endParaRPr lang="zh-CN" altLang="en-US" sz="2400" dirty="0"/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250" y="1908175"/>
            <a:ext cx="9207500" cy="4674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30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三角化</a:t>
              </a:r>
              <a:endParaRPr lang="zh-CN" altLang="en-US" sz="2400" dirty="0"/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2022475"/>
            <a:ext cx="11115675" cy="401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31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逆深度参数化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385" y="1943735"/>
            <a:ext cx="9378950" cy="4672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32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sz="4400">
                  <a:sym typeface="+mn-ea"/>
                </a:rPr>
                <a:t>计算机视觉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Gauss-Newton Minimization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90" y="1925955"/>
            <a:ext cx="8262620" cy="483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1689735"/>
            <a:ext cx="7393940" cy="175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5400" b="1">
                <a:sym typeface="+mn-ea"/>
              </a:rPr>
              <a:t>Multi-State Constraint </a:t>
            </a:r>
            <a:endParaRPr lang="zh-CN" altLang="en-US" sz="5400" b="1">
              <a:sym typeface="+mn-ea"/>
            </a:endParaRPr>
          </a:p>
          <a:p>
            <a:pPr algn="l"/>
            <a:r>
              <a:rPr lang="zh-CN" altLang="en-US" sz="5400" b="1">
                <a:sym typeface="+mn-ea"/>
              </a:rPr>
              <a:t>Kalman Filter</a:t>
            </a:r>
            <a:endParaRPr lang="zh-CN" altLang="en-US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2287905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MSCKF</a:t>
            </a:r>
            <a:endParaRPr lang="en-US" altLang="zh-CN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Microsoft YaHei" panose="020B0503020204020204" charset="-122"/>
                <a:ea typeface="Microsoft YaHei" panose="020B0503020204020204" charset="-122"/>
              </a:rPr>
              <a:t>33</a:t>
            </a:r>
            <a:endParaRPr lang="en-US" altLang="zh-CN" sz="2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444365" cy="817880"/>
            <a:chOff x="-1" y="636"/>
            <a:chExt cx="6999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34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83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状态(IMU+Camera)的covariance传播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588135" y="2163838"/>
            <a:ext cx="7774940" cy="460375"/>
            <a:chOff x="1588135" y="1595120"/>
            <a:chExt cx="7774940" cy="460375"/>
          </a:xfrm>
        </p:grpSpPr>
        <p:sp>
          <p:nvSpPr>
            <p:cNvPr id="4" name="PA-文本框 11"/>
            <p:cNvSpPr txBox="1"/>
            <p:nvPr>
              <p:custDataLst>
                <p:tags r:id="rId5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相机姿态增广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6" name="PA-组合 12"/>
            <p:cNvGrpSpPr/>
            <p:nvPr>
              <p:custDataLst>
                <p:tags r:id="rId6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9" name="PA-椭圆 36"/>
              <p:cNvSpPr/>
              <p:nvPr>
                <p:custDataLst>
                  <p:tags r:id="rId7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PA-椭圆 37"/>
              <p:cNvSpPr/>
              <p:nvPr>
                <p:custDataLst>
                  <p:tags r:id="rId8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588135" y="2974098"/>
            <a:ext cx="7774940" cy="460375"/>
            <a:chOff x="1588135" y="1595120"/>
            <a:chExt cx="7774940" cy="460375"/>
          </a:xfrm>
        </p:grpSpPr>
        <p:sp>
          <p:nvSpPr>
            <p:cNvPr id="14" name="PA-文本框 11"/>
            <p:cNvSpPr txBox="1"/>
            <p:nvPr>
              <p:custDataLst>
                <p:tags r:id="rId9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观测模型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15" name="PA-组合 12"/>
            <p:cNvGrpSpPr/>
            <p:nvPr>
              <p:custDataLst>
                <p:tags r:id="rId10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16" name="PA-椭圆 36"/>
              <p:cNvSpPr/>
              <p:nvPr>
                <p:custDataLst>
                  <p:tags r:id="rId11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PA-椭圆 37"/>
              <p:cNvSpPr/>
              <p:nvPr>
                <p:custDataLst>
                  <p:tags r:id="rId12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588135" y="3784358"/>
            <a:ext cx="7774940" cy="460375"/>
            <a:chOff x="1588135" y="1595120"/>
            <a:chExt cx="7774940" cy="460375"/>
          </a:xfrm>
        </p:grpSpPr>
        <p:sp>
          <p:nvSpPr>
            <p:cNvPr id="19" name="PA-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滤波器更新</a:t>
              </a:r>
              <a:endParaRPr lang="zh-CN" altLang="en-US" sz="2400">
                <a:sym typeface="+mn-ea"/>
              </a:endParaRPr>
            </a:p>
          </p:txBody>
        </p:sp>
        <p:grpSp>
          <p:nvGrpSpPr>
            <p:cNvPr id="20" name="PA-组合 12"/>
            <p:cNvGrpSpPr/>
            <p:nvPr>
              <p:custDataLst>
                <p:tags r:id="rId14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1" name="PA-椭圆 36"/>
              <p:cNvSpPr/>
              <p:nvPr>
                <p:custDataLst>
                  <p:tags r:id="rId15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PA-椭圆 37"/>
              <p:cNvSpPr/>
              <p:nvPr>
                <p:custDataLst>
                  <p:tags r:id="rId16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35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状态(IMU+Camera)的covariance传播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945" y="2052320"/>
            <a:ext cx="10203815" cy="39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36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状态(IMU+Camera)的covariance传播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310" y="2480945"/>
            <a:ext cx="3876675" cy="1000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790" y="4100195"/>
            <a:ext cx="2743200" cy="46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0" y="2726690"/>
            <a:ext cx="4438650" cy="754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37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85735" cy="460375"/>
            <a:chOff x="1588135" y="1595120"/>
            <a:chExt cx="7785735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66290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>
                  <a:sym typeface="+mn-ea"/>
                </a:rPr>
                <a:t>相机姿态增广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40" y="2067560"/>
            <a:ext cx="9240520" cy="2872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335" y="5446395"/>
            <a:ext cx="2609850" cy="771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5360670"/>
            <a:ext cx="3009900" cy="857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38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观测模型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985" y="2093595"/>
            <a:ext cx="4038600" cy="2171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310" y="2093595"/>
            <a:ext cx="4210050" cy="1552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570" y="4265295"/>
            <a:ext cx="4562475" cy="20574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5033645" y="2877185"/>
            <a:ext cx="2569210" cy="1654175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5605780" y="3418205"/>
            <a:ext cx="3859530" cy="2226310"/>
          </a:xfrm>
          <a:prstGeom prst="straightConnector1">
            <a:avLst/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35" y="403860"/>
            <a:ext cx="6066790" cy="817880"/>
            <a:chOff x="-1" y="636"/>
            <a:chExt cx="9554" cy="1288"/>
          </a:xfrm>
        </p:grpSpPr>
        <p:cxnSp>
          <p:nvCxnSpPr>
            <p:cNvPr id="4" name="直接连接符 3"/>
            <p:cNvCxnSpPr>
              <a:stCxn id="7" idx="3"/>
            </p:cNvCxnSpPr>
            <p:nvPr/>
          </p:nvCxnSpPr>
          <p:spPr>
            <a:xfrm flipV="1">
              <a:off x="4656" y="1231"/>
              <a:ext cx="1593" cy="10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-1" y="636"/>
              <a:ext cx="9554" cy="1288"/>
              <a:chOff x="-1" y="636"/>
              <a:chExt cx="9554" cy="1288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V="1">
                <a:off x="-1" y="1238"/>
                <a:ext cx="3968" cy="7"/>
              </a:xfrm>
              <a:prstGeom prst="line">
                <a:avLst/>
              </a:prstGeom>
              <a:ln w="22225" cmpd="sng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椭圆 10"/>
              <p:cNvSpPr/>
              <p:nvPr/>
            </p:nvSpPr>
            <p:spPr>
              <a:xfrm>
                <a:off x="1315" y="636"/>
                <a:ext cx="1336" cy="128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>
                    <a:latin typeface="Microsoft YaHei" panose="020B0503020204020204" charset="-122"/>
                    <a:ea typeface="Microsoft YaHei" panose="020B0503020204020204" charset="-122"/>
                  </a:rPr>
                  <a:t>4</a:t>
                </a:r>
                <a:endParaRPr lang="en-US" altLang="zh-CN" sz="4800">
                  <a:latin typeface="Microsoft YaHei" panose="020B0503020204020204" charset="-122"/>
                  <a:ea typeface="Microsoft YaHei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168" y="636"/>
                <a:ext cx="5385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4400" b="1">
                    <a:sym typeface="+mn-ea"/>
                  </a:rPr>
                  <a:t>Introduction</a:t>
                </a:r>
                <a:endParaRPr lang="zh-CN" altLang="en-US" sz="4400" b="1">
                  <a:sym typeface="+mn-ea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683385" y="1438910"/>
            <a:ext cx="6790690" cy="460375"/>
            <a:chOff x="2896" y="2388"/>
            <a:chExt cx="10694" cy="725"/>
          </a:xfrm>
        </p:grpSpPr>
        <p:sp>
          <p:nvSpPr>
            <p:cNvPr id="13" name="文本框 12"/>
            <p:cNvSpPr txBox="1"/>
            <p:nvPr/>
          </p:nvSpPr>
          <p:spPr>
            <a:xfrm>
              <a:off x="3648" y="2388"/>
              <a:ext cx="9942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400"/>
                <a:t>视频演示</a:t>
              </a:r>
              <a:endParaRPr lang="zh-CN" altLang="en-US" sz="240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896" y="2495"/>
              <a:ext cx="522" cy="510"/>
              <a:chOff x="3085" y="2274"/>
              <a:chExt cx="522" cy="51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MSCKF-VI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19045" y="1899285"/>
            <a:ext cx="7076440" cy="434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4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39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观测模型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" y="2042160"/>
            <a:ext cx="11423650" cy="3584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40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滤波器更新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20" y="2033270"/>
            <a:ext cx="6941820" cy="429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4544695" cy="817880"/>
            <a:chOff x="-1" y="636"/>
            <a:chExt cx="71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latin typeface="Microsoft YaHei" panose="020B0503020204020204" charset="-122"/>
                  <a:ea typeface="Microsoft YaHei" panose="020B0503020204020204" charset="-122"/>
                </a:rPr>
                <a:t>41</a:t>
              </a:r>
              <a:endParaRPr lang="en-US" altLang="zh-CN" sz="2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29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 b="1">
                  <a:sym typeface="+mn-ea"/>
                </a:rPr>
                <a:t>MSCKF</a:t>
              </a:r>
              <a:endParaRPr lang="en-US" altLang="zh-CN" sz="4400" b="1"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23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>
                  <a:sym typeface="+mn-ea"/>
                </a:rPr>
                <a:t>滤波器更新</a:t>
              </a:r>
              <a:endParaRPr lang="zh-CN" altLang="en-US" sz="2400" dirty="0">
                <a:sym typeface="+mn-ea"/>
              </a:endParaRPr>
            </a:p>
          </p:txBody>
        </p:sp>
        <p:grpSp>
          <p:nvGrpSpPr>
            <p:cNvPr id="24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25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680" y="1953260"/>
            <a:ext cx="6978650" cy="4775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810" y="3431540"/>
            <a:ext cx="2071370" cy="11430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342515" y="2683510"/>
            <a:ext cx="450596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 b="1">
                <a:sym typeface="+mn-ea"/>
              </a:rPr>
              <a:t>Kalman Filter</a:t>
            </a:r>
            <a:endParaRPr lang="en-US" altLang="zh-CN" sz="5400" b="1">
              <a:sym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449560" y="3433445"/>
            <a:ext cx="1744980" cy="1905"/>
          </a:xfrm>
          <a:prstGeom prst="line">
            <a:avLst/>
          </a:prstGeom>
          <a:ln w="22225" cmpd="sng">
            <a:solidFill>
              <a:schemeClr val="bg2"/>
            </a:solidFill>
            <a:prstDash val="soli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42515" y="3605530"/>
            <a:ext cx="3611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5400">
                <a:sym typeface="+mn-ea"/>
              </a:rPr>
              <a:t>卡尔曼滤波</a:t>
            </a:r>
            <a:endParaRPr lang="zh-CN" altLang="en-US" sz="5400" b="1"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5315" y="3020060"/>
            <a:ext cx="848360" cy="817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Microsoft YaHei" panose="020B0503020204020204" charset="-122"/>
                <a:ea typeface="Microsoft YaHei" panose="020B0503020204020204" charset="-122"/>
              </a:rPr>
              <a:t>5</a:t>
            </a:r>
            <a:endParaRPr lang="en-US" altLang="zh-CN" sz="4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>
                  <a:latin typeface="Microsoft YaHei" panose="020B0503020204020204" charset="-122"/>
                  <a:ea typeface="Microsoft YaHei" panose="020B0503020204020204" charset="-122"/>
                </a:rPr>
                <a:t>6</a:t>
              </a:r>
              <a:endParaRPr lang="en-US" altLang="zh-CN" sz="4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003425"/>
            <a:ext cx="10820400" cy="42957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2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经典卡尔曼滤波五步法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3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4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5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>
                  <a:latin typeface="Microsoft YaHei" panose="020B0503020204020204" charset="-122"/>
                  <a:ea typeface="Microsoft YaHei" panose="020B0503020204020204" charset="-122"/>
                </a:rPr>
                <a:t>7</a:t>
              </a:r>
              <a:endParaRPr lang="en-US" altLang="zh-CN" sz="4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扩展卡尔曼滤波EKF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745" y="1948815"/>
            <a:ext cx="9669145" cy="4801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>
                  <a:latin typeface="Microsoft YaHei" panose="020B0503020204020204" charset="-122"/>
                  <a:ea typeface="Microsoft YaHei" panose="020B0503020204020204" charset="-122"/>
                </a:rPr>
                <a:t>8</a:t>
              </a:r>
              <a:endParaRPr lang="en-US" altLang="zh-CN" sz="4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Python例子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1927860"/>
            <a:ext cx="5705475" cy="418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0">
            <a:off x="-635" y="403860"/>
            <a:ext cx="5624195" cy="817880"/>
            <a:chOff x="-1" y="636"/>
            <a:chExt cx="8857" cy="1288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1" y="1238"/>
              <a:ext cx="3968" cy="7"/>
            </a:xfrm>
            <a:prstGeom prst="line">
              <a:avLst/>
            </a:prstGeom>
            <a:ln w="22225" cmpd="sng">
              <a:solidFill>
                <a:schemeClr val="bg2"/>
              </a:solidFill>
              <a:prstDash val="soli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315" y="636"/>
              <a:ext cx="1336" cy="12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>
                  <a:latin typeface="Microsoft YaHei" panose="020B0503020204020204" charset="-122"/>
                  <a:ea typeface="Microsoft YaHei" panose="020B0503020204020204" charset="-122"/>
                </a:rPr>
                <a:t>9</a:t>
              </a:r>
              <a:endParaRPr lang="en-US" altLang="zh-CN" sz="480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68" y="636"/>
              <a:ext cx="468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4400">
                  <a:sym typeface="+mn-ea"/>
                </a:rPr>
                <a:t>卡尔曼滤波</a:t>
              </a:r>
              <a:endParaRPr lang="zh-CN" altLang="en-US" sz="4400" b="1">
                <a:sym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88135" y="1353578"/>
            <a:ext cx="7774940" cy="460375"/>
            <a:chOff x="1588135" y="1595120"/>
            <a:chExt cx="7774940" cy="460375"/>
          </a:xfrm>
        </p:grpSpPr>
        <p:sp>
          <p:nvSpPr>
            <p:cNvPr id="12" name="PA-文本框 11"/>
            <p:cNvSpPr txBox="1"/>
            <p:nvPr>
              <p:custDataLst>
                <p:tags r:id="rId1"/>
              </p:custDataLst>
            </p:nvPr>
          </p:nvSpPr>
          <p:spPr>
            <a:xfrm>
              <a:off x="2055495" y="1595120"/>
              <a:ext cx="7307580" cy="4603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2400" dirty="0"/>
                <a:t>Python例子</a:t>
              </a:r>
              <a:endParaRPr lang="zh-CN" altLang="en-US" sz="2400" dirty="0"/>
            </a:p>
          </p:txBody>
        </p:sp>
        <p:grpSp>
          <p:nvGrpSpPr>
            <p:cNvPr id="13" name="PA-组合 12"/>
            <p:cNvGrpSpPr/>
            <p:nvPr>
              <p:custDataLst>
                <p:tags r:id="rId2"/>
              </p:custDataLst>
            </p:nvPr>
          </p:nvGrpSpPr>
          <p:grpSpPr>
            <a:xfrm>
              <a:off x="1588135" y="1663065"/>
              <a:ext cx="331470" cy="323850"/>
              <a:chOff x="3085" y="2274"/>
              <a:chExt cx="522" cy="510"/>
            </a:xfrm>
          </p:grpSpPr>
          <p:sp>
            <p:nvSpPr>
              <p:cNvPr id="37" name="PA-椭圆 36"/>
              <p:cNvSpPr/>
              <p:nvPr>
                <p:custDataLst>
                  <p:tags r:id="rId3"/>
                </p:custDataLst>
              </p:nvPr>
            </p:nvSpPr>
            <p:spPr>
              <a:xfrm>
                <a:off x="3202" y="2387"/>
                <a:ext cx="288" cy="28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PA-椭圆 37"/>
              <p:cNvSpPr/>
              <p:nvPr>
                <p:custDataLst>
                  <p:tags r:id="rId4"/>
                </p:custDataLst>
              </p:nvPr>
            </p:nvSpPr>
            <p:spPr>
              <a:xfrm>
                <a:off x="3085" y="2274"/>
                <a:ext cx="523" cy="511"/>
              </a:xfrm>
              <a:prstGeom prst="ellipse">
                <a:avLst/>
              </a:prstGeom>
              <a:noFill/>
              <a:ln w="47625" cmpd="sng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560" y="1221740"/>
            <a:ext cx="6327775" cy="541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" y="2277745"/>
            <a:ext cx="4498975" cy="3297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10.xml><?xml version="1.0" encoding="utf-8"?>
<p:tagLst xmlns:p="http://schemas.openxmlformats.org/presentationml/2006/main">
  <p:tag name="PA" val="v5.2.11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PA" val="v5.2.11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PA" val="v5.2.11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PA" val="v5.2.11"/>
</p:tagLst>
</file>

<file path=ppt/tags/tag14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PA" val="v5.2.11"/>
</p:tagLst>
</file>

<file path=ppt/tags/tag30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PA" val="v5.2.11"/>
</p:tagLst>
</file>

<file path=ppt/tags/tag40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PA" val="v5.2.11"/>
</p:tagLst>
</file>

<file path=ppt/tags/tag50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PA" val="v5.2.11"/>
</p:tagLst>
</file>

<file path=ppt/tags/tag55.xml><?xml version="1.0" encoding="utf-8"?>
<p:tagLst xmlns:p="http://schemas.openxmlformats.org/presentationml/2006/main">
  <p:tag name="PA" val="v5.2.11"/>
</p:tagLst>
</file>

<file path=ppt/tags/tag56.xml><?xml version="1.0" encoding="utf-8"?>
<p:tagLst xmlns:p="http://schemas.openxmlformats.org/presentationml/2006/main">
  <p:tag name="PA" val="v5.2.11"/>
</p:tagLst>
</file>

<file path=ppt/tags/tag57.xml><?xml version="1.0" encoding="utf-8"?>
<p:tagLst xmlns:p="http://schemas.openxmlformats.org/presentationml/2006/main">
  <p:tag name="PA" val="v5.2.11"/>
</p:tagLst>
</file>

<file path=ppt/tags/tag58.xml><?xml version="1.0" encoding="utf-8"?>
<p:tagLst xmlns:p="http://schemas.openxmlformats.org/presentationml/2006/main">
  <p:tag name="PA" val="v5.2.11"/>
</p:tagLst>
</file>

<file path=ppt/tags/tag59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PA" val="v5.2.11"/>
</p:tagLst>
</file>

<file path=ppt/tags/tag60.xml><?xml version="1.0" encoding="utf-8"?>
<p:tagLst xmlns:p="http://schemas.openxmlformats.org/presentationml/2006/main">
  <p:tag name="PA" val="v5.2.11"/>
</p:tagLst>
</file>

<file path=ppt/tags/tag61.xml><?xml version="1.0" encoding="utf-8"?>
<p:tagLst xmlns:p="http://schemas.openxmlformats.org/presentationml/2006/main">
  <p:tag name="PA" val="v5.2.11"/>
</p:tagLst>
</file>

<file path=ppt/tags/tag62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PA" val="v5.2.11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PA" val="v5.2.11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WPS 演示</Application>
  <PresentationFormat>宽屏</PresentationFormat>
  <Paragraphs>264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Arial</vt:lpstr>
      <vt:lpstr>SimSun</vt:lpstr>
      <vt:lpstr>Wingdings</vt:lpstr>
      <vt:lpstr>Microsoft YaHei</vt:lpstr>
      <vt:lpstr>Droid Sans Fallback</vt:lpstr>
      <vt:lpstr>Microsoft YaHei</vt:lpstr>
      <vt:lpstr>Arial Unicode MS</vt:lpstr>
      <vt:lpstr>Calibri</vt:lpstr>
      <vt:lpstr>Trebuchet MS</vt:lpstr>
      <vt:lpstr>Calibri Light</vt:lpstr>
      <vt:lpstr>SimSun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quan</cp:lastModifiedBy>
  <cp:revision>151</cp:revision>
  <dcterms:created xsi:type="dcterms:W3CDTF">2022-07-03T09:43:35Z</dcterms:created>
  <dcterms:modified xsi:type="dcterms:W3CDTF">2022-07-03T09:43:35Z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2052-11.1.0.10976</vt:lpwstr>
  </property>
</Properties>
</file>